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1"/>
  </p:notesMasterIdLst>
  <p:sldIdLst>
    <p:sldId id="257" r:id="rId2"/>
    <p:sldId id="560" r:id="rId3"/>
    <p:sldId id="559" r:id="rId4"/>
    <p:sldId id="537" r:id="rId5"/>
    <p:sldId id="551" r:id="rId6"/>
    <p:sldId id="538" r:id="rId7"/>
    <p:sldId id="549" r:id="rId8"/>
    <p:sldId id="546" r:id="rId9"/>
    <p:sldId id="544" r:id="rId10"/>
    <p:sldId id="545" r:id="rId11"/>
    <p:sldId id="555" r:id="rId12"/>
    <p:sldId id="556" r:id="rId13"/>
    <p:sldId id="557" r:id="rId14"/>
    <p:sldId id="558" r:id="rId15"/>
    <p:sldId id="564" r:id="rId16"/>
    <p:sldId id="561" r:id="rId17"/>
    <p:sldId id="565" r:id="rId18"/>
    <p:sldId id="566" r:id="rId19"/>
    <p:sldId id="56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53E35-37DD-4FF3-9DA5-3AC9352AA72E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0ECF-B756-4EC8-BF0D-E207C31CD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47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7AA4FC-C619-4FB3-9823-99EDD7DF507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1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Notes typed in here may be printed or displayed during the presentation.</a:t>
            </a:r>
          </a:p>
          <a:p>
            <a:r>
              <a:rPr lang="en-US" altLang="en-US"/>
              <a:t> 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7AA4FC-C619-4FB3-9823-99EDD7DF507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61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Notes typed in here may be printed or displayed during the presentation.</a:t>
            </a:r>
          </a:p>
          <a:p>
            <a:r>
              <a:rPr lang="en-US" alt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8439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2B3B6A-725F-450F-A248-011E7BD7F5D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2D43CB-5989-4976-B4D0-AE899AB6CE8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24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68B958-1BD3-4F58-9F5E-07DFE3E1284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291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271AD70-9B78-4041-A7AF-A3A591C5C0F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07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5E1FF-C752-44D6-9406-881FE4D2FF3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18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09C6B-84A6-46B0-A1A9-93AFADA8B6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677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5D9B8-2AD3-4BA1-978F-1FB30AF61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98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6C468-96CE-42D0-A070-4AA5FA1C054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76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F5777E-27C8-4E65-AB4F-D1D2913524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12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A64FA-4E2F-4ECE-B9F5-F52B05E807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58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4A8E6-CC00-44E1-A62D-A20AAB6F86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92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8A448-9538-48CE-AC64-C9E590031AF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12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4AB0E-3443-4A70-ADC7-6F4B0F4FFD4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650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2B380-B2E0-484F-83C5-49504F489D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46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6BD4D-2F79-4233-8F41-D6F0F3DD13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09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D748F30-B3DE-48C3-B88E-ADD0190175E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10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" name="Rectangle 50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Oral defense ppt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84CA8B-ABFB-4376-D084-D1501EE8EDDB}"/>
              </a:ext>
            </a:extLst>
          </p:cNvPr>
          <p:cNvSpPr txBox="1"/>
          <p:nvPr/>
        </p:nvSpPr>
        <p:spPr>
          <a:xfrm>
            <a:off x="2594709" y="3938954"/>
            <a:ext cx="6619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Reminders &amp; Work Session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9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295401"/>
            <a:ext cx="8305800" cy="45307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sz="4800" dirty="0">
                <a:latin typeface="Century Gothic" panose="020B0502020202020204" pitchFamily="34" charset="0"/>
                <a:cs typeface="Arial" pitchFamily="34" charset="0"/>
              </a:rPr>
              <a:t>Any Comments or Questions?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5181600" y="4495800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 dirty="0">
                <a:solidFill>
                  <a:schemeClr val="accent5"/>
                </a:solidFill>
              </a:rPr>
              <a:t>This template is just a suggestion.  Please feel free to modify to fit you and your LWP Presentation.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40" y="359508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Century Gothic" panose="020B0502020202020204" pitchFamily="34" charset="0"/>
              </a:rPr>
              <a:t>Slides – In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240" y="1715868"/>
            <a:ext cx="10746154" cy="403860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Century Gothic" panose="020B0502020202020204" pitchFamily="34" charset="0"/>
              </a:rPr>
              <a:t>Do not put everything on slide</a:t>
            </a:r>
          </a:p>
          <a:p>
            <a:pPr marL="0" indent="0">
              <a:buNone/>
            </a:pPr>
            <a:r>
              <a:rPr lang="en-US" sz="3000" dirty="0">
                <a:latin typeface="Century Gothic" panose="020B0502020202020204" pitchFamily="34" charset="0"/>
              </a:rPr>
              <a:t>	Focus on YOU – Not the words</a:t>
            </a:r>
          </a:p>
          <a:p>
            <a:pPr marL="0" indent="0">
              <a:buNone/>
            </a:pPr>
            <a:endParaRPr lang="en-US" sz="3000" dirty="0">
              <a:latin typeface="Century Gothic" panose="020B050202020202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</a:rPr>
              <a:t>Effectively use the space on the slide</a:t>
            </a:r>
          </a:p>
          <a:p>
            <a:endParaRPr lang="en-US" sz="3000" dirty="0">
              <a:latin typeface="Century Gothic" panose="020B0502020202020204" pitchFamily="34" charset="0"/>
            </a:endParaRPr>
          </a:p>
          <a:p>
            <a:r>
              <a:rPr lang="en-US" sz="3000" dirty="0">
                <a:latin typeface="Century Gothic" panose="020B0502020202020204" pitchFamily="34" charset="0"/>
              </a:rPr>
              <a:t>Change paragraphs to sentences</a:t>
            </a:r>
          </a:p>
          <a:p>
            <a:pPr marL="0" indent="0">
              <a:buNone/>
            </a:pPr>
            <a:r>
              <a:rPr lang="en-US" sz="3000" dirty="0">
                <a:latin typeface="Century Gothic" panose="020B0502020202020204" pitchFamily="34" charset="0"/>
              </a:rPr>
              <a:t>       Sentences to phrases</a:t>
            </a:r>
          </a:p>
          <a:p>
            <a:pPr marL="0" indent="0">
              <a:buNone/>
            </a:pPr>
            <a:r>
              <a:rPr lang="en-US" sz="3000" dirty="0">
                <a:latin typeface="Century Gothic" panose="020B0502020202020204" pitchFamily="34" charset="0"/>
              </a:rPr>
              <a:t>            Phrases to keywords</a:t>
            </a:r>
          </a:p>
        </p:txBody>
      </p:sp>
    </p:spTree>
    <p:extLst>
      <p:ext uri="{BB962C8B-B14F-4D97-AF65-F5344CB8AC3E}">
        <p14:creationId xmlns:p14="http://schemas.microsoft.com/office/powerpoint/2010/main" val="67413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40" y="30480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Century Gothic" panose="020B0502020202020204" pitchFamily="34" charset="0"/>
              </a:rPr>
              <a:t>Slides – In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846" y="1975340"/>
            <a:ext cx="10095914" cy="4225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Use default font sizes and same font for each slide</a:t>
            </a:r>
          </a:p>
          <a:p>
            <a:pPr marL="0" indent="0">
              <a:buNone/>
            </a:pPr>
            <a:endParaRPr lang="en-US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Times New Roman</a:t>
            </a:r>
          </a:p>
          <a:p>
            <a:pPr marL="0" indent="0">
              <a:buNone/>
            </a:pPr>
            <a:endParaRPr lang="en-US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44 for titles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18-34 for bullet points</a:t>
            </a:r>
          </a:p>
        </p:txBody>
      </p:sp>
    </p:spTree>
    <p:extLst>
      <p:ext uri="{BB962C8B-B14F-4D97-AF65-F5344CB8AC3E}">
        <p14:creationId xmlns:p14="http://schemas.microsoft.com/office/powerpoint/2010/main" val="102158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108" y="28135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Century Gothic" panose="020B0502020202020204" pitchFamily="34" charset="0"/>
              </a:rPr>
              <a:t>Slides – In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1"/>
            <a:ext cx="8229600" cy="43021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400" dirty="0">
                <a:latin typeface="Century Gothic" panose="020B0502020202020204" pitchFamily="34" charset="0"/>
              </a:rPr>
              <a:t>Special effects?</a:t>
            </a: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>Sounds, fancy fonts, animation, drop-ins</a:t>
            </a:r>
          </a:p>
          <a:p>
            <a:pPr marL="0" indent="0" algn="ctr">
              <a:buNone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4400" dirty="0">
                <a:latin typeface="Century Gothic" panose="020B0502020202020204" pitchFamily="34" charset="0"/>
              </a:rPr>
              <a:t>…can become distracting</a:t>
            </a:r>
          </a:p>
          <a:p>
            <a:pPr marL="0" indent="0" algn="ctr">
              <a:buNone/>
            </a:pPr>
            <a:endParaRPr lang="en-US" sz="4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4400" dirty="0">
                <a:latin typeface="Century Gothic" panose="020B0502020202020204" pitchFamily="34" charset="0"/>
              </a:rPr>
              <a:t>Keep it simple</a:t>
            </a:r>
          </a:p>
          <a:p>
            <a:pPr marL="0" indent="0">
              <a:buNone/>
            </a:pPr>
            <a:endParaRPr lang="en-U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5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8458200" cy="838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800" dirty="0">
                <a:latin typeface="Century Gothic" panose="020B0502020202020204" pitchFamily="34" charset="0"/>
              </a:rPr>
              <a:t>Slide Colors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83137" y="1600202"/>
            <a:ext cx="10308494" cy="4724399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3200" dirty="0">
                <a:latin typeface="Century Gothic" panose="020B0502020202020204" pitchFamily="34" charset="0"/>
              </a:rPr>
              <a:t>Ensure graphics and colors look good when projected on screen</a:t>
            </a:r>
          </a:p>
          <a:p>
            <a:pPr marL="0" indent="0">
              <a:buNone/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marL="0" indent="0">
              <a:buNone/>
              <a:defRPr/>
            </a:pPr>
            <a:r>
              <a:rPr lang="en-US" sz="3200" dirty="0">
                <a:latin typeface="Century Gothic" panose="020B0502020202020204" pitchFamily="34" charset="0"/>
              </a:rPr>
              <a:t>Aim for high contrast background and text</a:t>
            </a:r>
          </a:p>
          <a:p>
            <a:pPr marL="0" indent="0">
              <a:buNone/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marL="0" indent="0">
              <a:buNone/>
              <a:defRPr/>
            </a:pPr>
            <a:r>
              <a:rPr lang="en-US" sz="3200" dirty="0">
                <a:latin typeface="Century Gothic" panose="020B0502020202020204" pitchFamily="34" charset="0"/>
              </a:rPr>
              <a:t>Use light on dark or dark on light</a:t>
            </a:r>
          </a:p>
          <a:p>
            <a:pPr marL="0" indent="0">
              <a:buNone/>
              <a:defRPr/>
            </a:pPr>
            <a:endParaRPr lang="en-US" sz="3200" dirty="0">
              <a:solidFill>
                <a:schemeClr val="accent6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  <a:defRPr/>
            </a:pPr>
            <a:endParaRPr lang="en-US" sz="32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  <a:defRPr/>
            </a:pPr>
            <a:br>
              <a:rPr lang="en-US" sz="3200" dirty="0">
                <a:latin typeface="Century Gothic" panose="020B0502020202020204" pitchFamily="34" charset="0"/>
              </a:rPr>
            </a:br>
            <a:endParaRPr lang="en-US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78027"/>
      </p:ext>
    </p:extLst>
  </p:cSld>
  <p:clrMapOvr>
    <a:masterClrMapping/>
  </p:clrMapOvr>
  <p:transition spd="slow"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A46B-A833-EED1-A291-AAE588E9E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-829194"/>
            <a:ext cx="9966960" cy="292608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Slide Colors</a:t>
            </a:r>
            <a:endParaRPr lang="en-US" sz="8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E2F70-A80E-D861-7472-6A410BE3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139" y="3510127"/>
            <a:ext cx="10582030" cy="2327966"/>
          </a:xfrm>
        </p:spPr>
        <p:txBody>
          <a:bodyPr>
            <a:normAutofit/>
          </a:bodyPr>
          <a:lstStyle/>
          <a:p>
            <a:pPr marL="914400" lvl="2" indent="0">
              <a:buNone/>
              <a:defRPr/>
            </a:pPr>
            <a:endParaRPr lang="en-US" sz="2000" dirty="0">
              <a:solidFill>
                <a:schemeClr val="accent6"/>
              </a:solidFill>
              <a:latin typeface="Century Gothic" panose="020B0502020202020204" pitchFamily="34" charset="0"/>
            </a:endParaRPr>
          </a:p>
          <a:p>
            <a:pPr marL="982980" lvl="1" indent="-342900" algn="l">
              <a:defRPr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Avoid hard to read combos</a:t>
            </a:r>
          </a:p>
          <a:p>
            <a:pPr marL="982980" lvl="1" indent="-342900" algn="l">
              <a:defRPr/>
            </a:pPr>
            <a:r>
              <a:rPr lang="en-US" sz="2800" dirty="0">
                <a:solidFill>
                  <a:schemeClr val="accent6"/>
                </a:solidFill>
                <a:latin typeface="Century Gothic" panose="020B0502020202020204" pitchFamily="34" charset="0"/>
              </a:rPr>
              <a:t>Red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/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Green,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Brown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/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Green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Blue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/</a:t>
            </a:r>
            <a:r>
              <a:rPr lang="en-US" sz="2800" dirty="0">
                <a:solidFill>
                  <a:srgbClr val="7030A0"/>
                </a:solidFill>
                <a:latin typeface="Century Gothic" panose="020B0502020202020204" pitchFamily="34" charset="0"/>
              </a:rPr>
              <a:t>Purple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Blue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/Black</a:t>
            </a:r>
          </a:p>
          <a:p>
            <a:pPr marL="982980" lvl="1" indent="-342900">
              <a:defRPr/>
            </a:pPr>
            <a:endParaRPr lang="en-US" sz="2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96969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1" y="351692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Century Gothic" panose="020B0502020202020204" pitchFamily="34" charset="0"/>
              </a:rPr>
              <a:t>Panel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768231"/>
            <a:ext cx="10556631" cy="4038600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LWP Oral Defense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Thursday, Sept. 28</a:t>
            </a:r>
            <a:r>
              <a:rPr lang="en-US" sz="2800" baseline="30000" dirty="0">
                <a:latin typeface="Century Gothic" panose="020B0502020202020204" pitchFamily="34" charset="0"/>
              </a:rPr>
              <a:t>th @</a:t>
            </a:r>
            <a:r>
              <a:rPr lang="en-US" sz="2800" dirty="0">
                <a:latin typeface="Century Gothic" panose="020B0502020202020204" pitchFamily="34" charset="0"/>
              </a:rPr>
              <a:t> 8am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Maximum of 15 minutes for presentation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Followed by questions and discussion from panel &amp; audience members; 15 minutes allowed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Attire: Suit/Uniform will be worn all day</a:t>
            </a:r>
          </a:p>
          <a:p>
            <a:pPr lvl="1"/>
            <a:r>
              <a:rPr lang="en-US" sz="2800" dirty="0">
                <a:latin typeface="Century Gothic" panose="020B0502020202020204" pitchFamily="34" charset="0"/>
              </a:rPr>
              <a:t>Oral defense evaluation by panel members</a:t>
            </a:r>
          </a:p>
          <a:p>
            <a:pPr marL="0" indent="0">
              <a:buNone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2800" i="1" u="sng" dirty="0">
                <a:latin typeface="Century Gothic" panose="020B0502020202020204" pitchFamily="34" charset="0"/>
              </a:rPr>
              <a:t>Everyone is expected to attend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70346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30F0-5F3C-D3FF-E73E-D7A550A9E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entury Gothic" panose="020B0502020202020204" pitchFamily="34" charset="0"/>
              </a:rPr>
              <a:t>Note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3EAEA-0B80-C380-2AC9-4E88B3FD2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Name (include rank/title)</a:t>
            </a:r>
          </a:p>
          <a:p>
            <a:r>
              <a:rPr lang="en-US" sz="3600" dirty="0">
                <a:latin typeface="Century Gothic" panose="020B0502020202020204" pitchFamily="34" charset="0"/>
              </a:rPr>
              <a:t>Agency</a:t>
            </a:r>
          </a:p>
          <a:p>
            <a:r>
              <a:rPr lang="en-US" sz="3600" dirty="0">
                <a:latin typeface="Century Gothic" panose="020B0502020202020204" pitchFamily="34" charset="0"/>
              </a:rPr>
              <a:t>Title of your LWP</a:t>
            </a:r>
          </a:p>
          <a:p>
            <a:r>
              <a:rPr lang="en-US" sz="3600" dirty="0">
                <a:latin typeface="Century Gothic" panose="020B0502020202020204" pitchFamily="34" charset="0"/>
              </a:rPr>
              <a:t>Target Audience</a:t>
            </a: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pPr marL="45720" indent="0" algn="ctr">
              <a:buNone/>
            </a:pPr>
            <a:r>
              <a:rPr lang="en-US" sz="3600" u="sng" dirty="0">
                <a:latin typeface="Century Gothic" panose="020B0502020202020204" pitchFamily="34" charset="0"/>
              </a:rPr>
              <a:t>*Please write legibly*</a:t>
            </a:r>
          </a:p>
        </p:txBody>
      </p:sp>
    </p:spTree>
    <p:extLst>
      <p:ext uri="{BB962C8B-B14F-4D97-AF65-F5344CB8AC3E}">
        <p14:creationId xmlns:p14="http://schemas.microsoft.com/office/powerpoint/2010/main" val="3573125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30F0-5F3C-D3FF-E73E-D7A550A9E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entury Gothic" panose="020B0502020202020204" pitchFamily="34" charset="0"/>
              </a:rPr>
              <a:t>Upcoming Due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3EAEA-0B80-C380-2AC9-4E88B3FD2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>
                <a:latin typeface="Century Gothic" panose="020B0502020202020204" pitchFamily="34" charset="0"/>
              </a:rPr>
              <a:t>THUR @ 8 </a:t>
            </a:r>
            <a:r>
              <a:rPr lang="en-US" sz="3600" dirty="0">
                <a:latin typeface="Century Gothic" panose="020B0502020202020204" pitchFamily="34" charset="0"/>
              </a:rPr>
              <a:t>– Defense ppt uploaded to desktop folder in room #116</a:t>
            </a: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r>
              <a:rPr lang="en-US" sz="3600" u="sng" dirty="0">
                <a:latin typeface="Century Gothic" panose="020B0502020202020204" pitchFamily="34" charset="0"/>
              </a:rPr>
              <a:t>MON</a:t>
            </a:r>
            <a:r>
              <a:rPr lang="en-US" sz="3600" dirty="0">
                <a:latin typeface="Century Gothic" panose="020B0502020202020204" pitchFamily="34" charset="0"/>
              </a:rPr>
              <a:t> – Finalized LP in rm #116 for viewing</a:t>
            </a: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1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0954" y="2858478"/>
            <a:ext cx="8229600" cy="33115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latin typeface="Century Gothic" panose="020B0502020202020204" pitchFamily="34" charset="0"/>
              </a:rPr>
              <a:t>Questions/Comments</a:t>
            </a:r>
          </a:p>
        </p:txBody>
      </p:sp>
    </p:spTree>
    <p:extLst>
      <p:ext uri="{BB962C8B-B14F-4D97-AF65-F5344CB8AC3E}">
        <p14:creationId xmlns:p14="http://schemas.microsoft.com/office/powerpoint/2010/main" val="29109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" name="Rectangle 50"/>
          <p:cNvSpPr>
            <a:spLocks noGrp="1" noChangeArrowheads="1"/>
          </p:cNvSpPr>
          <p:nvPr>
            <p:ph type="ctrTitle"/>
          </p:nvPr>
        </p:nvSpPr>
        <p:spPr>
          <a:xfrm>
            <a:off x="2608384" y="1854201"/>
            <a:ext cx="7391400" cy="1736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Title of your paper here</a:t>
            </a:r>
          </a:p>
        </p:txBody>
      </p:sp>
      <p:sp>
        <p:nvSpPr>
          <p:cNvPr id="5123" name="Text Box 53"/>
          <p:cNvSpPr txBox="1">
            <a:spLocks noChangeArrowheads="1"/>
          </p:cNvSpPr>
          <p:nvPr/>
        </p:nvSpPr>
        <p:spPr bwMode="auto">
          <a:xfrm>
            <a:off x="4239846" y="4249615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496277" y="468924"/>
            <a:ext cx="533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b="1" dirty="0">
                <a:solidFill>
                  <a:srgbClr val="FFFF00"/>
                </a:solidFill>
              </a:rPr>
              <a:t>This template is just a suggestion.  Please feel free to modify to fit you and your LWP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36183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938" y="468923"/>
            <a:ext cx="9875520" cy="1356360"/>
          </a:xfrm>
        </p:spPr>
        <p:txBody>
          <a:bodyPr/>
          <a:lstStyle/>
          <a:p>
            <a:pPr algn="ctr"/>
            <a:r>
              <a:rPr lang="en-US" sz="4800" dirty="0">
                <a:latin typeface="Century Gothic" panose="020B0502020202020204" pitchFamily="34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Describe Yourself, including years of service</a:t>
            </a:r>
          </a:p>
          <a:p>
            <a:pPr marL="0" indent="0">
              <a:buNone/>
            </a:pPr>
            <a:endParaRPr lang="en-US" sz="3600" dirty="0">
              <a:latin typeface="Century Gothic" panose="020B0502020202020204" pitchFamily="34" charset="0"/>
            </a:endParaRPr>
          </a:p>
          <a:p>
            <a:r>
              <a:rPr lang="en-US" sz="3600" dirty="0">
                <a:latin typeface="Century Gothic" panose="020B0502020202020204" pitchFamily="34" charset="0"/>
              </a:rPr>
              <a:t>Rank, Agency</a:t>
            </a:r>
          </a:p>
          <a:p>
            <a:pPr marL="0" indent="0">
              <a:buNone/>
            </a:pPr>
            <a:endParaRPr lang="en-US" sz="3600" dirty="0">
              <a:latin typeface="Century Gothic" panose="020B0502020202020204" pitchFamily="34" charset="0"/>
            </a:endParaRPr>
          </a:p>
          <a:p>
            <a:r>
              <a:rPr lang="en-US" sz="3600" dirty="0">
                <a:latin typeface="Century Gothic" panose="020B0502020202020204" pitchFamily="34" charset="0"/>
              </a:rPr>
              <a:t>Family </a:t>
            </a: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r>
              <a:rPr lang="en-US" sz="3600" dirty="0">
                <a:latin typeface="Century Gothic" panose="020B0502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87440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70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825256"/>
            <a:ext cx="10925907" cy="11191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800" dirty="0">
                <a:latin typeface="Century Gothic" panose="020B0502020202020204" pitchFamily="34" charset="0"/>
              </a:rPr>
              <a:t>“Problem” “Issue” “Concern”</a:t>
            </a:r>
            <a:br>
              <a:rPr lang="en-US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(choose one)</a:t>
            </a:r>
          </a:p>
        </p:txBody>
      </p:sp>
      <p:sp>
        <p:nvSpPr>
          <p:cNvPr id="292871" name="Rectangle 7"/>
          <p:cNvSpPr>
            <a:spLocks noGrp="1" noChangeArrowheads="1"/>
          </p:cNvSpPr>
          <p:nvPr>
            <p:ph idx="1"/>
          </p:nvPr>
        </p:nvSpPr>
        <p:spPr>
          <a:xfrm>
            <a:off x="842107" y="2719754"/>
            <a:ext cx="10507785" cy="480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</a:rPr>
              <a:t>Bullets, not paragraphs!</a:t>
            </a:r>
          </a:p>
          <a:p>
            <a:pPr lvl="1" eaLnBrk="1" hangingPunct="1">
              <a:defRPr/>
            </a:pPr>
            <a:r>
              <a:rPr lang="en-US" sz="3200" dirty="0">
                <a:latin typeface="Century Gothic" panose="020B0502020202020204" pitchFamily="34" charset="0"/>
              </a:rPr>
              <a:t>Main items of the problem/issue/concern</a:t>
            </a:r>
          </a:p>
          <a:p>
            <a:pPr lvl="1" eaLnBrk="1" hangingPunct="1">
              <a:defRPr/>
            </a:pPr>
            <a:r>
              <a:rPr lang="en-US" sz="3200" dirty="0">
                <a:latin typeface="Century Gothic" panose="020B0502020202020204" pitchFamily="34" charset="0"/>
              </a:rPr>
              <a:t>Relevance to law enforcement/criminal justice</a:t>
            </a:r>
          </a:p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</a:rPr>
              <a:t>Basically, what is the subject of your LWP?</a:t>
            </a:r>
          </a:p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</a:rPr>
              <a:t>Great place for your “hook”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entury Gothic" panose="020B0502020202020204" pitchFamily="34" charset="0"/>
              </a:rPr>
              <a:t>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906" y="2344616"/>
            <a:ext cx="10202985" cy="399732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Include thesis on a slide of its own</a:t>
            </a:r>
          </a:p>
          <a:p>
            <a:endParaRPr lang="en-US" sz="32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This way, panel knows exactly what presentation is about</a:t>
            </a:r>
          </a:p>
        </p:txBody>
      </p:sp>
    </p:spTree>
    <p:extLst>
      <p:ext uri="{BB962C8B-B14F-4D97-AF65-F5344CB8AC3E}">
        <p14:creationId xmlns:p14="http://schemas.microsoft.com/office/powerpoint/2010/main" val="1270261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dirty="0">
                <a:latin typeface="Century Gothic" panose="020B0502020202020204" pitchFamily="34" charset="0"/>
              </a:rPr>
              <a:t>Position</a:t>
            </a:r>
          </a:p>
        </p:txBody>
      </p:sp>
      <p:sp>
        <p:nvSpPr>
          <p:cNvPr id="344089" name="Rectangle 25"/>
          <p:cNvSpPr>
            <a:spLocks noGrp="1" noChangeArrowheads="1"/>
          </p:cNvSpPr>
          <p:nvPr>
            <p:ph idx="1"/>
          </p:nvPr>
        </p:nvSpPr>
        <p:spPr>
          <a:xfrm>
            <a:off x="623276" y="2459893"/>
            <a:ext cx="10498015" cy="4038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>
                <a:latin typeface="Century Gothic" panose="020B0502020202020204" pitchFamily="34" charset="0"/>
              </a:rPr>
              <a:t>Explain the positions you took in your LWP</a:t>
            </a:r>
          </a:p>
          <a:p>
            <a:pPr eaLnBrk="1" hangingPunct="1">
              <a:defRPr/>
            </a:pPr>
            <a:endParaRPr lang="en-US" sz="3600" dirty="0">
              <a:latin typeface="Century Gothic" panose="020B0502020202020204" pitchFamily="34" charset="0"/>
            </a:endParaRPr>
          </a:p>
          <a:p>
            <a:pPr eaLnBrk="1" hangingPunct="1">
              <a:defRPr/>
            </a:pPr>
            <a:r>
              <a:rPr lang="en-US" sz="3600" dirty="0">
                <a:latin typeface="Century Gothic" panose="020B0502020202020204" pitchFamily="34" charset="0"/>
              </a:rPr>
              <a:t>What were the findings?</a:t>
            </a:r>
          </a:p>
          <a:p>
            <a:pPr lvl="1" eaLnBrk="1" hangingPunct="1">
              <a:buFontTx/>
              <a:buNone/>
              <a:defRPr/>
            </a:pPr>
            <a:endParaRPr lang="en-US" sz="3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70" name="Rectangle 6"/>
          <p:cNvSpPr>
            <a:spLocks noGrp="1" noChangeArrowheads="1"/>
          </p:cNvSpPr>
          <p:nvPr>
            <p:ph type="title"/>
          </p:nvPr>
        </p:nvSpPr>
        <p:spPr>
          <a:xfrm>
            <a:off x="531445" y="277814"/>
            <a:ext cx="11160369" cy="139858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>
                <a:latin typeface="Century Gothic" panose="020B0502020202020204" pitchFamily="34" charset="0"/>
              </a:rPr>
              <a:t>Counter Argument and Rebuttals</a:t>
            </a:r>
          </a:p>
        </p:txBody>
      </p:sp>
      <p:sp>
        <p:nvSpPr>
          <p:cNvPr id="344089" name="Rectangle 25"/>
          <p:cNvSpPr>
            <a:spLocks noGrp="1" noChangeArrowheads="1"/>
          </p:cNvSpPr>
          <p:nvPr>
            <p:ph idx="1"/>
          </p:nvPr>
        </p:nvSpPr>
        <p:spPr>
          <a:xfrm>
            <a:off x="531445" y="2084754"/>
            <a:ext cx="11066586" cy="4038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</a:rPr>
              <a:t>What are your counter arguments? Any research you want to mention?</a:t>
            </a:r>
          </a:p>
          <a:p>
            <a:pPr eaLnBrk="1" hangingPunct="1"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</a:rPr>
              <a:t>What are your rebuttals/refutations? Research found?</a:t>
            </a:r>
          </a:p>
          <a:p>
            <a:pPr eaLnBrk="1" hangingPunct="1">
              <a:defRPr/>
            </a:pPr>
            <a:endParaRPr lang="en-US" sz="32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68214" y="429847"/>
            <a:ext cx="10882923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dirty="0">
                <a:latin typeface="Century Gothic" panose="020B0502020202020204" pitchFamily="34" charset="0"/>
              </a:rPr>
              <a:t>Recommendation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idx="1"/>
          </p:nvPr>
        </p:nvSpPr>
        <p:spPr>
          <a:xfrm>
            <a:off x="668214" y="2010508"/>
            <a:ext cx="10664094" cy="45307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</a:rPr>
              <a:t>What are you recommending?</a:t>
            </a:r>
          </a:p>
          <a:p>
            <a:pPr marL="45720" indent="0" eaLnBrk="1" hangingPunct="1">
              <a:buNone/>
              <a:defRPr/>
            </a:pPr>
            <a:endParaRPr lang="en-US" sz="3200" dirty="0">
              <a:latin typeface="Century Gothic" panose="020B0502020202020204" pitchFamily="34" charset="0"/>
            </a:endParaRPr>
          </a:p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</a:rPr>
              <a:t>What are the key points you want to reiterate?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dirty="0">
                <a:latin typeface="Century Gothic" panose="020B0502020202020204" pitchFamily="34" charset="0"/>
                <a:cs typeface="Arial" pitchFamily="34" charset="0"/>
              </a:rPr>
              <a:t>Benefits of the Research</a:t>
            </a:r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776046"/>
            <a:ext cx="10816492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  <a:cs typeface="Arial" pitchFamily="34" charset="0"/>
              </a:rPr>
              <a:t>Law Enforcement</a:t>
            </a:r>
          </a:p>
          <a:p>
            <a:pPr lvl="1" eaLnBrk="1" hangingPunct="1">
              <a:defRPr/>
            </a:pPr>
            <a:r>
              <a:rPr lang="en-US" sz="2800" dirty="0">
                <a:latin typeface="Century Gothic" panose="020B0502020202020204" pitchFamily="34" charset="0"/>
                <a:cs typeface="Arial" pitchFamily="34" charset="0"/>
              </a:rPr>
              <a:t>What can your position do for Law Enforcement?</a:t>
            </a:r>
            <a:br>
              <a:rPr lang="en-US" sz="2800" dirty="0">
                <a:latin typeface="Century Gothic" panose="020B0502020202020204" pitchFamily="34" charset="0"/>
                <a:cs typeface="Arial" pitchFamily="34" charset="0"/>
              </a:rPr>
            </a:br>
            <a:endParaRPr lang="en-US" sz="2800" dirty="0">
              <a:latin typeface="Century Gothic" panose="020B0502020202020204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  <a:cs typeface="Arial" pitchFamily="34" charset="0"/>
              </a:rPr>
              <a:t>Community</a:t>
            </a:r>
          </a:p>
          <a:p>
            <a:pPr lvl="1" eaLnBrk="1" hangingPunct="1">
              <a:defRPr/>
            </a:pPr>
            <a:r>
              <a:rPr lang="en-US" sz="2800" dirty="0">
                <a:latin typeface="Century Gothic" panose="020B0502020202020204" pitchFamily="34" charset="0"/>
                <a:cs typeface="Arial" pitchFamily="34" charset="0"/>
              </a:rPr>
              <a:t>What can your position do for the Community?</a:t>
            </a:r>
            <a:br>
              <a:rPr lang="en-US" sz="2800" dirty="0">
                <a:latin typeface="Century Gothic" panose="020B0502020202020204" pitchFamily="34" charset="0"/>
                <a:cs typeface="Arial" pitchFamily="34" charset="0"/>
              </a:rPr>
            </a:br>
            <a:endParaRPr lang="en-US" sz="2800" dirty="0">
              <a:latin typeface="Century Gothic" panose="020B0502020202020204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3200" dirty="0">
                <a:latin typeface="Century Gothic" panose="020B0502020202020204" pitchFamily="34" charset="0"/>
                <a:cs typeface="Arial" pitchFamily="34" charset="0"/>
              </a:rPr>
              <a:t>Other – ex: Individual Officer, Victims, Spouses</a:t>
            </a:r>
          </a:p>
          <a:p>
            <a:pPr lvl="1" eaLnBrk="1" hangingPunct="1">
              <a:defRPr/>
            </a:pPr>
            <a:r>
              <a:rPr lang="en-US" sz="2800" dirty="0">
                <a:latin typeface="Century Gothic" panose="020B0502020202020204" pitchFamily="34" charset="0"/>
                <a:cs typeface="Arial" pitchFamily="34" charset="0"/>
              </a:rPr>
              <a:t>What can your position do for others?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141</TotalTime>
  <Words>519</Words>
  <Application>Microsoft Office PowerPoint</Application>
  <PresentationFormat>Widescreen</PresentationFormat>
  <Paragraphs>110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Century Gothic</vt:lpstr>
      <vt:lpstr>Corbel</vt:lpstr>
      <vt:lpstr>Tahoma</vt:lpstr>
      <vt:lpstr>Times New Roman</vt:lpstr>
      <vt:lpstr>Verdana</vt:lpstr>
      <vt:lpstr>Wingdings</vt:lpstr>
      <vt:lpstr>Basis</vt:lpstr>
      <vt:lpstr>Oral defense ppt</vt:lpstr>
      <vt:lpstr>Title of your paper here</vt:lpstr>
      <vt:lpstr>Introduction</vt:lpstr>
      <vt:lpstr>“Problem” “Issue” “Concern” (choose one)</vt:lpstr>
      <vt:lpstr>Thesis</vt:lpstr>
      <vt:lpstr>Position</vt:lpstr>
      <vt:lpstr>Counter Argument and Rebuttals</vt:lpstr>
      <vt:lpstr>Recommendation</vt:lpstr>
      <vt:lpstr>Benefits of the Research</vt:lpstr>
      <vt:lpstr>PowerPoint Presentation</vt:lpstr>
      <vt:lpstr>Slides – In General</vt:lpstr>
      <vt:lpstr>Slides – In General</vt:lpstr>
      <vt:lpstr>Slides – In General</vt:lpstr>
      <vt:lpstr>Slide Colors</vt:lpstr>
      <vt:lpstr>Slide Colors</vt:lpstr>
      <vt:lpstr>Panel Day</vt:lpstr>
      <vt:lpstr>Note Cards</vt:lpstr>
      <vt:lpstr>Upcoming Due Dates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paper here</dc:title>
  <dc:creator>Staley, Shanna</dc:creator>
  <cp:lastModifiedBy>Staley, Shanna</cp:lastModifiedBy>
  <cp:revision>10</cp:revision>
  <dcterms:created xsi:type="dcterms:W3CDTF">2023-08-09T13:49:30Z</dcterms:created>
  <dcterms:modified xsi:type="dcterms:W3CDTF">2023-09-18T18:52:37Z</dcterms:modified>
</cp:coreProperties>
</file>